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4"/>
  </p:sldMasterIdLst>
  <p:notesMasterIdLst>
    <p:notesMasterId r:id="rId6"/>
  </p:notesMasterIdLst>
  <p:sldIdLst>
    <p:sldId id="2147473176" r:id="rId5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sourcing Position" id="{5A007253-1701-426D-A3F4-C86C7207D293}">
          <p14:sldIdLst>
            <p14:sldId id="21474731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EFB"/>
    <a:srgbClr val="595959"/>
    <a:srgbClr val="CC00FF"/>
    <a:srgbClr val="DF9FFF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57DB16-C395-450B-A64E-FF401E5FAF77}" v="3" dt="2024-05-08T10:07:04.1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90" autoAdjust="0"/>
    <p:restoredTop sz="91187" autoAdjust="0"/>
  </p:normalViewPr>
  <p:slideViewPr>
    <p:cSldViewPr snapToGrid="0">
      <p:cViewPr varScale="1">
        <p:scale>
          <a:sx n="94" d="100"/>
          <a:sy n="94" d="100"/>
        </p:scale>
        <p:origin x="516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5598" y="148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0BEA8-93BF-4F53-BDAA-E3108A67C700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416C2-F92F-441D-91EE-39D2E84707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843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598885-B40F-4F8B-9DEF-F4DDFE6AF6E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491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90CF6-C9C5-E145-8023-C1DC12666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3E45CA-16E6-7F42-BBE4-276DDF4C9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60C08-A170-4E43-AA2C-31664D2B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0120"/>
            <a:ext cx="2743200" cy="365125"/>
          </a:xfrm>
          <a:prstGeom prst="rect">
            <a:avLst/>
          </a:prstGeom>
        </p:spPr>
        <p:txBody>
          <a:bodyPr/>
          <a:lstStyle/>
          <a:p>
            <a:fld id="{30CA6387-8F1E-B74C-85AE-AB72EE60E2F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E4393-14F3-D140-96A7-FEEDC2751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261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94A3E7-3127-C646-BE19-E486395AEA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839"/>
          <a:stretch/>
        </p:blipFill>
        <p:spPr>
          <a:xfrm>
            <a:off x="0" y="0"/>
            <a:ext cx="11353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88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6DED758-DB78-CC44-9481-97AC24D74F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</a:blip>
          <a:srcRect/>
          <a:stretch/>
        </p:blipFill>
        <p:spPr>
          <a:xfrm>
            <a:off x="0" y="3859731"/>
            <a:ext cx="11271183" cy="63400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65AE26-7B8B-3F48-B52A-9046FE32D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7250801" cy="214999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31ADC-753F-C04E-B37C-BBF728AD3D3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60687"/>
            <a:ext cx="725080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 heading if required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DD1F4-3276-104D-A593-D6459D63EA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183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Gill Sans" panose="020B0502020104020203" pitchFamily="34" charset="-79"/>
              </a:defRPr>
            </a:lvl1pPr>
          </a:lstStyle>
          <a:p>
            <a:fld id="{30CA6387-8F1E-B74C-85AE-AB72EE60E2F7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62258-F6BE-EB49-8188-D0C04383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C060AA-4A97-3AE0-ECD3-19DA4AFB59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20000"/>
          </a:blip>
          <a:srcRect b="19213"/>
          <a:stretch/>
        </p:blipFill>
        <p:spPr>
          <a:xfrm rot="20700000">
            <a:off x="8089397" y="393598"/>
            <a:ext cx="4797373" cy="549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8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EB56C-E8D4-464B-8BAE-90180C446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4635" y="259249"/>
            <a:ext cx="10429775" cy="72945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normalizeH="0" baseline="0">
                <a:latin typeface="Gill Sans" panose="020B0502020104020203" pitchFamily="34" charset="-79"/>
              </a:defRPr>
            </a:lvl1pPr>
          </a:lstStyle>
          <a:p>
            <a:r>
              <a:rPr lang="en-US"/>
              <a:t>Slide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B8933-006D-2640-AFE2-54C2CD592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635" y="1623495"/>
            <a:ext cx="10429776" cy="380126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E244E-FAA9-FB45-93BE-093E6B52D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95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0255A-640A-D444-A521-6553682FC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811" y="259249"/>
            <a:ext cx="10515600" cy="7294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E8937-BFF0-3342-8CAA-C0F7BED6C6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991C6-DFA8-8444-96BD-8FED016A5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A3975-63C9-8649-9D79-0C780540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1831"/>
            <a:ext cx="2743200" cy="365125"/>
          </a:xfrm>
          <a:prstGeom prst="rect">
            <a:avLst/>
          </a:prstGeom>
        </p:spPr>
        <p:txBody>
          <a:bodyPr/>
          <a:lstStyle/>
          <a:p>
            <a:fld id="{30CA6387-8F1E-B74C-85AE-AB72EE60E2F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D6E45-1623-184D-B74C-6F9023A4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18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D8D5D-49C0-0B4F-AB7D-8374AA70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6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7E33C-D79E-D64C-9707-1695E7295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811" y="259249"/>
            <a:ext cx="10515600" cy="7294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A1052D-EE05-B047-8874-6F927976E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1831"/>
            <a:ext cx="2743200" cy="365125"/>
          </a:xfrm>
          <a:prstGeom prst="rect">
            <a:avLst/>
          </a:prstGeom>
        </p:spPr>
        <p:txBody>
          <a:bodyPr/>
          <a:lstStyle/>
          <a:p>
            <a:fld id="{30CA6387-8F1E-B74C-85AE-AB72EE60E2F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67AB16-4F8A-3F47-8F7A-D2B8BDA35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18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CE139-B993-C249-98D2-FC99235CB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14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4E434-ED6B-C94B-B94E-81755B30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1831"/>
            <a:ext cx="2743200" cy="365125"/>
          </a:xfrm>
          <a:prstGeom prst="rect">
            <a:avLst/>
          </a:prstGeom>
        </p:spPr>
        <p:txBody>
          <a:bodyPr/>
          <a:lstStyle/>
          <a:p>
            <a:fld id="{30CA6387-8F1E-B74C-85AE-AB72EE60E2F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B586B-BD11-994D-B43D-FFFC125F2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18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1213A-67CE-9B4B-84D2-6B0B57E80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26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2008-FE05-C746-A34D-113F8650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F609F-A263-0843-A852-06145CA08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E4E683-FB95-4741-B470-CC5D4C19C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B6922-58B8-8044-8408-F8C539B200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1831"/>
            <a:ext cx="2743200" cy="365125"/>
          </a:xfrm>
          <a:prstGeom prst="rect">
            <a:avLst/>
          </a:prstGeom>
        </p:spPr>
        <p:txBody>
          <a:bodyPr/>
          <a:lstStyle/>
          <a:p>
            <a:fld id="{30CA6387-8F1E-B74C-85AE-AB72EE60E2F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50AE2-F42B-8B4B-8D59-E4441CDF8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18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FA22E-B9A4-5D49-9A03-5E913975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7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0B7F8-7178-004F-AF06-7B54A7131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D9CAD5-FA2E-234B-AFC2-C01C7157E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D05873-3FA4-C74E-BA78-89A847FEB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F6CFC-B57E-B24F-A03B-FF8165890C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1831"/>
            <a:ext cx="2743200" cy="365125"/>
          </a:xfrm>
          <a:prstGeom prst="rect">
            <a:avLst/>
          </a:prstGeom>
        </p:spPr>
        <p:txBody>
          <a:bodyPr/>
          <a:lstStyle/>
          <a:p>
            <a:fld id="{30CA6387-8F1E-B74C-85AE-AB72EE60E2F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116D6-84F0-674D-9F73-3AB8BDF02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18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4CAD2-BA51-9642-BF53-20152D4EE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98067-D88E-B243-A2A3-68290FE84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18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B6AB1C9D-E270-AD28-2752-638836C7561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0564911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15" imgH="416" progId="TCLayout.ActiveDocument.1">
                  <p:embed/>
                </p:oleObj>
              </mc:Choice>
              <mc:Fallback>
                <p:oleObj name="think-cell Slide" r:id="rId11" imgW="415" imgH="41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6AB1C9D-E270-AD28-2752-638836C756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9D0D5-2564-0B49-9E0D-0AB869605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8811" y="6416188"/>
            <a:ext cx="3938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98067-D88E-B243-A2A3-68290FE845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341DA2-DBEE-534C-8224-04C10EBF8090}"/>
              </a:ext>
            </a:extLst>
          </p:cNvPr>
          <p:cNvSpPr/>
          <p:nvPr userDrawn="1"/>
        </p:nvSpPr>
        <p:spPr>
          <a:xfrm>
            <a:off x="11290434" y="0"/>
            <a:ext cx="901566" cy="6858000"/>
          </a:xfrm>
          <a:prstGeom prst="rect">
            <a:avLst/>
          </a:prstGeom>
          <a:solidFill>
            <a:srgbClr val="00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1597F2-608E-CA22-21AB-A5001C5927D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383654" y="5686321"/>
            <a:ext cx="697218" cy="98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79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004B7D"/>
          </a:solidFill>
          <a:latin typeface="Gill Sans" panose="020B0502020104020203" pitchFamily="34" charset="-79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Gill Sans" panose="020B0502020104020203" pitchFamily="34" charset="-79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Gill Sans" panose="020B0502020104020203" pitchFamily="34" charset="-79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Gill Sans" panose="020B0502020104020203" pitchFamily="34" charset="-79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Gill Sans" panose="020B0502020104020203" pitchFamily="34" charset="-79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Gill Sans" panose="020B0502020104020203" pitchFamily="34" charset="-79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1D724BF1-999A-B7CA-5969-A87F63B844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724BF1-999A-B7CA-5969-A87F63B844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" name="Group 58">
            <a:extLst>
              <a:ext uri="{FF2B5EF4-FFF2-40B4-BE49-F238E27FC236}">
                <a16:creationId xmlns:a16="http://schemas.microsoft.com/office/drawing/2014/main" id="{25ECB433-CB9E-4977-028F-1EE3BD5D871A}"/>
              </a:ext>
            </a:extLst>
          </p:cNvPr>
          <p:cNvGrpSpPr/>
          <p:nvPr/>
        </p:nvGrpSpPr>
        <p:grpSpPr>
          <a:xfrm>
            <a:off x="4470777" y="1226241"/>
            <a:ext cx="4649321" cy="4876612"/>
            <a:chOff x="4853558" y="1271960"/>
            <a:chExt cx="3949461" cy="456241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729959C-825D-BCFD-78B8-0D3294DD2D3D}"/>
                </a:ext>
              </a:extLst>
            </p:cNvPr>
            <p:cNvSpPr/>
            <p:nvPr/>
          </p:nvSpPr>
          <p:spPr>
            <a:xfrm>
              <a:off x="4860158" y="1271960"/>
              <a:ext cx="3932793" cy="46068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050" b="1">
                  <a:solidFill>
                    <a:schemeClr val="bg1"/>
                  </a:solidFill>
                </a:rPr>
                <a:t>…will be delivered through these focus areas…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6D5305-FCA0-8C7D-B063-CB4086760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159" y="1833283"/>
              <a:ext cx="3932792" cy="7139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E7697-653D-7657-E2D8-DBC017902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1875170"/>
              <a:ext cx="1121435" cy="63449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Tx/>
                <a:buNone/>
                <a:tabLst/>
                <a:defRPr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Ensure we respond to Domestic Abuse in a timely manner through</a:t>
              </a: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cs typeface="Arial"/>
                </a:rPr>
                <a:t> </a:t>
              </a: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a quality service</a:t>
              </a: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cs typeface="Arial"/>
                </a:rPr>
                <a:t> that maximises investigative opportunities from the outset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BDE62B1-847D-255D-0630-CE513D42F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1875891"/>
              <a:ext cx="1124335" cy="63305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Improve accessibility and deliver a caring and compassionate </a:t>
              </a:r>
              <a:r>
                <a:rPr lang="en-GB" sz="7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response to all victims of domestic abuse</a:t>
              </a:r>
              <a:endParaRPr lang="en-GB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7DF9DBE-D646-2AF5-A58E-C66164D3C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451" y="1873890"/>
              <a:ext cx="1121435" cy="6370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Ensure a culture of investigative ownership and delivering justice through high quality investigations and a focus in the needs of the victim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8431E07-0E35-A6D7-B2A0-7D568A6FE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559" y="3454483"/>
              <a:ext cx="3949460" cy="733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E52AB1E-6E31-C6DD-EF4F-01EB9423F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3485669"/>
              <a:ext cx="11243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54000" tIns="88900" rIns="54000" bIns="88900" anchor="ctr"/>
            <a:lstStyle/>
            <a:p>
              <a:r>
                <a:rPr lang="en-US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To establish and maintain a culture across the force where Domestic Abuse is a priority with exceptional standards of service and investigation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D5533B9-A84C-7072-1F84-F5B0DE118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3485669"/>
              <a:ext cx="11214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Internally and externally create high performing teams where everyone is responsible for success and continuous improvement </a:t>
              </a:r>
              <a:endParaRPr lang="en-US" sz="7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3001F15-531D-6A8D-DAAE-DDA635230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589" y="3485669"/>
              <a:ext cx="1121157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Ensure professional, ethical and respectful behaviour in our people, who actively contribute to an inclusive workplace and in working with partners</a:t>
              </a:r>
              <a:endParaRPr lang="en-US" sz="7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2C4C21E-9B1A-FC09-FF4A-820B1334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158" y="4274933"/>
              <a:ext cx="3941379" cy="7389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543AFE4-9F4F-F476-C783-40F95D014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4308779"/>
              <a:ext cx="1128182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Together with partners, establish the infrastructure to support investment in innovative technology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E6961DE-618A-C985-392F-F251E0F34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4308901"/>
              <a:ext cx="11243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Develop and support data and insight across the force and with partners to support evidence-based decision making  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51948D7-263F-CCED-8AA3-BA5E1CF35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4406" y="5137332"/>
              <a:ext cx="1128182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Drive effective and efficient enquiries which are expedited as far as possible with a focus on victim attrition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7441D42-3574-5BF3-FD17-33C220A08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3077" y="5137332"/>
              <a:ext cx="1128182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Deliver financial and operational efficiencies, </a:t>
              </a:r>
            </a:p>
            <a:p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with a continued focus on value for money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FDFEE27-DD81-E00D-4DE8-98BC98343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5137332"/>
              <a:ext cx="11243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US" sz="700" dirty="0">
                  <a:solidFill>
                    <a:schemeClr val="bg1"/>
                  </a:solidFill>
                  <a:latin typeface="Arial"/>
                  <a:cs typeface="Arial"/>
                </a:rPr>
                <a:t>Ensure an efficient and victim focused service to victims with minimum handovers 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9F4B250-47F8-0D16-349E-0776032A39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558" y="5100704"/>
              <a:ext cx="3949459" cy="733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90A38D2-AAF4-A442-B24A-20350EC5A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160" y="2634033"/>
              <a:ext cx="3933804" cy="733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B091AE-B520-9D65-CC50-FA00E1096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2684971"/>
              <a:ext cx="1121435" cy="6505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Prioritise the highest harm offenders and protect the most vulnerable people through an enhanced level of service</a:t>
              </a:r>
              <a:endParaRPr lang="en-US" sz="700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678EB9F-B42C-CE0D-0D43-711A3C363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2680976"/>
              <a:ext cx="1124335" cy="65853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889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Work effectively with partners to implement a preventative approach through early intervention and targeted activity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6B126D6-FC36-C803-441E-00CC31474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590" y="2684971"/>
              <a:ext cx="1121157" cy="6505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US" sz="700" dirty="0">
                  <a:solidFill>
                    <a:schemeClr val="bg1"/>
                  </a:solidFill>
                  <a:latin typeface="Arial"/>
                  <a:cs typeface="Arial"/>
                </a:rPr>
                <a:t>Work closely with partners to ensure a high quality of care for victims and establish effective safety planning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D6E90FB-DD2D-3C14-D638-23E7F3256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589" y="4304860"/>
              <a:ext cx="1121436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Expand a preventative problem-solving mindset across the force and with partners, making full use of all available powers</a:t>
              </a:r>
              <a:endParaRPr lang="en-US" sz="7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" name="Title 3">
            <a:extLst>
              <a:ext uri="{FF2B5EF4-FFF2-40B4-BE49-F238E27FC236}">
                <a16:creationId xmlns:a16="http://schemas.microsoft.com/office/drawing/2014/main" id="{E49288EF-2E05-70E5-1D3C-321AD032DF77}"/>
              </a:ext>
            </a:extLst>
          </p:cNvPr>
          <p:cNvSpPr txBox="1">
            <a:spLocks/>
          </p:cNvSpPr>
          <p:nvPr/>
        </p:nvSpPr>
        <p:spPr>
          <a:xfrm>
            <a:off x="296833" y="71583"/>
            <a:ext cx="11383963" cy="333375"/>
          </a:xfrm>
          <a:prstGeom prst="rect">
            <a:avLst/>
          </a:prstGeom>
        </p:spPr>
        <p:txBody>
          <a:bodyPr vert="horz"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rgbClr val="004B7D"/>
                </a:solidFill>
                <a:latin typeface="Gill Sans" panose="020B0502020104020203" pitchFamily="34" charset="-79"/>
                <a:ea typeface="+mj-ea"/>
                <a:cs typeface="+mj-cs"/>
              </a:defRPr>
            </a:lvl1pPr>
          </a:lstStyle>
          <a:p>
            <a:r>
              <a:rPr lang="en-GB" sz="2000" dirty="0">
                <a:cs typeface="Gill Sans"/>
              </a:rPr>
              <a:t>Domestic Abuse Strategy</a:t>
            </a:r>
            <a:endParaRPr lang="en-GB" sz="20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4BDF205-2DD6-19E3-D00C-06DB2ECD5A99}"/>
              </a:ext>
            </a:extLst>
          </p:cNvPr>
          <p:cNvSpPr/>
          <p:nvPr/>
        </p:nvSpPr>
        <p:spPr>
          <a:xfrm>
            <a:off x="360685" y="414819"/>
            <a:ext cx="2722600" cy="768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Purpose - Keep </a:t>
            </a:r>
            <a:r>
              <a:rPr lang="en-GB" sz="1200"/>
              <a:t>People Safe and Fight Crime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373D30C-920B-282D-293E-479F7CF6E7EB}"/>
              </a:ext>
            </a:extLst>
          </p:cNvPr>
          <p:cNvSpPr/>
          <p:nvPr/>
        </p:nvSpPr>
        <p:spPr>
          <a:xfrm>
            <a:off x="3458249" y="414819"/>
            <a:ext cx="2800240" cy="760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Vision: Be an outstanding police force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0D4734-80D8-38FF-6A65-11D4D3F20544}"/>
              </a:ext>
            </a:extLst>
          </p:cNvPr>
          <p:cNvSpPr/>
          <p:nvPr/>
        </p:nvSpPr>
        <p:spPr>
          <a:xfrm>
            <a:off x="6633453" y="397701"/>
            <a:ext cx="4264057" cy="151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Core objectives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46B8C38-02F6-3A2D-8FD2-A19F13348313}"/>
              </a:ext>
            </a:extLst>
          </p:cNvPr>
          <p:cNvSpPr/>
          <p:nvPr/>
        </p:nvSpPr>
        <p:spPr>
          <a:xfrm>
            <a:off x="8131623" y="579445"/>
            <a:ext cx="1243447" cy="602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Safeguard and protect victims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E436DA-DD83-D32A-6BFF-CC8B16081D5E}"/>
              </a:ext>
            </a:extLst>
          </p:cNvPr>
          <p:cNvSpPr/>
          <p:nvPr/>
        </p:nvSpPr>
        <p:spPr>
          <a:xfrm>
            <a:off x="9646919" y="579445"/>
            <a:ext cx="1236193" cy="602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5720" rIns="72000" bIns="45720"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Bring offenders to justice and focus on prevention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504B3CC-0914-8BDA-B285-DF8998341140}"/>
              </a:ext>
            </a:extLst>
          </p:cNvPr>
          <p:cNvSpPr/>
          <p:nvPr/>
        </p:nvSpPr>
        <p:spPr>
          <a:xfrm>
            <a:off x="6618315" y="579445"/>
            <a:ext cx="1244337" cy="6089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Together with partners, deliver an outstanding service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AF11A5-4DF1-1618-FC7D-B616EDF2CF94}"/>
              </a:ext>
            </a:extLst>
          </p:cNvPr>
          <p:cNvSpPr/>
          <p:nvPr/>
        </p:nvSpPr>
        <p:spPr>
          <a:xfrm>
            <a:off x="339541" y="6165113"/>
            <a:ext cx="10575369" cy="6544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GB" sz="1300" b="1">
                <a:solidFill>
                  <a:schemeClr val="tx1"/>
                </a:solidFill>
              </a:rPr>
              <a:t>All underpinned by the Code of Ethics</a:t>
            </a:r>
            <a:endParaRPr lang="en-GB" sz="1300" b="1" strike="sngStrike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19F15F3-060B-1E6C-3C31-677A7C3A4297}"/>
              </a:ext>
            </a:extLst>
          </p:cNvPr>
          <p:cNvSpPr>
            <a:spLocks/>
          </p:cNvSpPr>
          <p:nvPr/>
        </p:nvSpPr>
        <p:spPr>
          <a:xfrm>
            <a:off x="9322507" y="1226240"/>
            <a:ext cx="1591638" cy="486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50" b="1">
                <a:solidFill>
                  <a:schemeClr val="bg1"/>
                </a:solidFill>
              </a:rPr>
              <a:t>…with success shown through: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079E09-23A0-4506-AD27-80256F37B171}"/>
              </a:ext>
            </a:extLst>
          </p:cNvPr>
          <p:cNvSpPr>
            <a:spLocks/>
          </p:cNvSpPr>
          <p:nvPr/>
        </p:nvSpPr>
        <p:spPr>
          <a:xfrm>
            <a:off x="9339229" y="1825689"/>
            <a:ext cx="1584044" cy="7633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trust and confidence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attrition rate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positive outcomes</a:t>
            </a:r>
            <a:endParaRPr lang="en-GB" sz="750" i="1" dirty="0">
              <a:solidFill>
                <a:schemeClr val="tx1"/>
              </a:solidFill>
              <a:cs typeface="Calibri"/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victim satisfaction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684C1B-1DD1-83A1-1B73-68341EEF7776}"/>
              </a:ext>
            </a:extLst>
          </p:cNvPr>
          <p:cNvSpPr/>
          <p:nvPr/>
        </p:nvSpPr>
        <p:spPr>
          <a:xfrm>
            <a:off x="9322507" y="3559064"/>
            <a:ext cx="1591638" cy="7829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  <a:cs typeface="Calibri"/>
              </a:rPr>
              <a:t>Improved service quality</a:t>
            </a:r>
            <a:endParaRPr lang="en-US" sz="750" i="1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Improved workforce engagement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Improved performance and productivity internally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Improved relations and joint decision making with partners</a:t>
            </a:r>
            <a:endParaRPr lang="en-US" sz="750" i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B03810C-6A69-72AD-00EE-B52C59E76780}"/>
              </a:ext>
            </a:extLst>
          </p:cNvPr>
          <p:cNvSpPr/>
          <p:nvPr/>
        </p:nvSpPr>
        <p:spPr>
          <a:xfrm>
            <a:off x="9323272" y="4432667"/>
            <a:ext cx="1584044" cy="8485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Increased data-driven decision-making and sharing with partners</a:t>
            </a:r>
            <a:endParaRPr lang="en-GB" sz="750" i="1" dirty="0">
              <a:solidFill>
                <a:schemeClr val="tx1"/>
              </a:solidFill>
              <a:cs typeface="Calibri"/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Increased adoption of new ways of working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Embedded problem-solving initiatives with partners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D8058E3-0BB2-8891-77FA-DEE62E336858}"/>
              </a:ext>
            </a:extLst>
          </p:cNvPr>
          <p:cNvSpPr/>
          <p:nvPr/>
        </p:nvSpPr>
        <p:spPr>
          <a:xfrm>
            <a:off x="9322507" y="5318658"/>
            <a:ext cx="1591638" cy="7912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6995" indent="-86995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efficiency through effective and swift justice </a:t>
            </a:r>
          </a:p>
          <a:p>
            <a:pPr marL="86995" indent="-86995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Alongside partners, demonstrable cash and non-cash efficiency savings </a:t>
            </a:r>
          </a:p>
          <a:p>
            <a:pPr marL="86995" indent="-86995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Reduced non-policing demand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04D3758-6BDD-9D4C-16C9-B180877F43C6}"/>
              </a:ext>
            </a:extLst>
          </p:cNvPr>
          <p:cNvSpPr/>
          <p:nvPr/>
        </p:nvSpPr>
        <p:spPr>
          <a:xfrm>
            <a:off x="9323272" y="2682112"/>
            <a:ext cx="1591638" cy="7841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endParaRPr lang="en-GB" sz="750" i="1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Increased use of orders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Reduction in outstanding offenders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Reduction in repeat offending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Reduction in repeat victimization</a:t>
            </a:r>
          </a:p>
          <a:p>
            <a:endParaRPr lang="en-GB" sz="750" i="1" dirty="0">
              <a:solidFill>
                <a:schemeClr val="tx1"/>
              </a:solidFill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7036E9-836A-9516-D8A3-FABAA2FD9B0B}"/>
              </a:ext>
            </a:extLst>
          </p:cNvPr>
          <p:cNvGrpSpPr/>
          <p:nvPr/>
        </p:nvGrpSpPr>
        <p:grpSpPr>
          <a:xfrm>
            <a:off x="339542" y="1226240"/>
            <a:ext cx="3925505" cy="4877380"/>
            <a:chOff x="75315" y="1271960"/>
            <a:chExt cx="4136567" cy="456176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1BA9648-F364-D42C-838F-3E8FC7F1B001}"/>
                </a:ext>
              </a:extLst>
            </p:cNvPr>
            <p:cNvSpPr/>
            <p:nvPr/>
          </p:nvSpPr>
          <p:spPr>
            <a:xfrm>
              <a:off x="94871" y="1271960"/>
              <a:ext cx="4113929" cy="46068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050" b="1" dirty="0">
                  <a:solidFill>
                    <a:schemeClr val="bg1"/>
                  </a:solidFill>
                </a:rPr>
                <a:t>Domestic Abuse strategic priorities…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6642FCB-CDFA-B343-E1FE-5A751CFFE286}"/>
                </a:ext>
              </a:extLst>
            </p:cNvPr>
            <p:cNvSpPr>
              <a:spLocks/>
            </p:cNvSpPr>
            <p:nvPr/>
          </p:nvSpPr>
          <p:spPr>
            <a:xfrm>
              <a:off x="380558" y="1833283"/>
              <a:ext cx="3831324" cy="713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050" b="1" dirty="0">
                  <a:solidFill>
                    <a:schemeClr val="tx1"/>
                  </a:solidFill>
                </a:rPr>
                <a:t> Build trust and confidence by providing the right response to victims, provide a quality investigation into domestic offences and bring offenders to justice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DF6B204-B54A-3DB3-36F6-7250AFBCA306}"/>
                </a:ext>
              </a:extLst>
            </p:cNvPr>
            <p:cNvSpPr>
              <a:spLocks/>
            </p:cNvSpPr>
            <p:nvPr/>
          </p:nvSpPr>
          <p:spPr>
            <a:xfrm>
              <a:off x="381157" y="3464334"/>
              <a:ext cx="3828242" cy="713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Ensure a supportive and inclusive culture, enabling high performing teams with a focus on Domestic Abuse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0855D66-785E-91D5-7198-0A323C0AB684}"/>
                </a:ext>
              </a:extLst>
            </p:cNvPr>
            <p:cNvSpPr>
              <a:spLocks/>
            </p:cNvSpPr>
            <p:nvPr/>
          </p:nvSpPr>
          <p:spPr>
            <a:xfrm>
              <a:off x="380558" y="4279722"/>
              <a:ext cx="3828242" cy="7283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1050" b="1" dirty="0">
                  <a:solidFill>
                    <a:schemeClr val="tx1"/>
                  </a:solidFill>
                </a:rPr>
                <a:t>Encourage new thinking and innovative problem-solving to deliver a multi-agency approach to Domestic Abuse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F899180-C486-6FB8-4878-13E8D9364D91}"/>
                </a:ext>
              </a:extLst>
            </p:cNvPr>
            <p:cNvSpPr>
              <a:spLocks/>
            </p:cNvSpPr>
            <p:nvPr/>
          </p:nvSpPr>
          <p:spPr>
            <a:xfrm>
              <a:off x="381156" y="5102079"/>
              <a:ext cx="3827643" cy="7309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1050" b="1" dirty="0">
                  <a:solidFill>
                    <a:schemeClr val="tx1"/>
                  </a:solidFill>
                </a:rPr>
                <a:t>Deliver a sustainable, resilient and collaborative approach that is future-focused, and maximises value for victims and the wider community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2E7AA60-E576-960D-F932-E3DE93D1F18F}"/>
                </a:ext>
              </a:extLst>
            </p:cNvPr>
            <p:cNvSpPr>
              <a:spLocks/>
            </p:cNvSpPr>
            <p:nvPr/>
          </p:nvSpPr>
          <p:spPr>
            <a:xfrm>
              <a:off x="380558" y="2643884"/>
              <a:ext cx="3828841" cy="713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Work in partnership to help safeguard and protect victims and prevent further offending by domestic perpetrators</a:t>
              </a:r>
              <a:endParaRPr lang="en-GB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7F9D16D-D1E2-E746-A449-D34D0F226A01}"/>
                </a:ext>
              </a:extLst>
            </p:cNvPr>
            <p:cNvSpPr>
              <a:spLocks/>
            </p:cNvSpPr>
            <p:nvPr/>
          </p:nvSpPr>
          <p:spPr>
            <a:xfrm>
              <a:off x="95859" y="1832618"/>
              <a:ext cx="286287" cy="71397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Service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95EE33E-063E-8410-69D8-B0C25A5DFC61}"/>
                </a:ext>
              </a:extLst>
            </p:cNvPr>
            <p:cNvSpPr>
              <a:spLocks/>
            </p:cNvSpPr>
            <p:nvPr/>
          </p:nvSpPr>
          <p:spPr>
            <a:xfrm>
              <a:off x="86335" y="2643479"/>
              <a:ext cx="295201" cy="713503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Prevention</a:t>
              </a:r>
              <a:endParaRPr lang="en-GB" sz="900" dirty="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CF1BAE1-52BB-296F-AD72-9FE217605B98}"/>
                </a:ext>
              </a:extLst>
            </p:cNvPr>
            <p:cNvSpPr>
              <a:spLocks/>
            </p:cNvSpPr>
            <p:nvPr/>
          </p:nvSpPr>
          <p:spPr>
            <a:xfrm>
              <a:off x="86335" y="3464334"/>
              <a:ext cx="296324" cy="713969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Culture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9D74524-43C1-1B4F-AA49-25DD5E7CD0DE}"/>
                </a:ext>
              </a:extLst>
            </p:cNvPr>
            <p:cNvSpPr>
              <a:spLocks/>
            </p:cNvSpPr>
            <p:nvPr/>
          </p:nvSpPr>
          <p:spPr>
            <a:xfrm>
              <a:off x="81227" y="4278968"/>
              <a:ext cx="299930" cy="72913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Innovation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DC36BD0-EAAB-D08A-A7B1-C5D460129C8F}"/>
                </a:ext>
              </a:extLst>
            </p:cNvPr>
            <p:cNvSpPr>
              <a:spLocks/>
            </p:cNvSpPr>
            <p:nvPr/>
          </p:nvSpPr>
          <p:spPr>
            <a:xfrm>
              <a:off x="75315" y="5102801"/>
              <a:ext cx="303536" cy="73092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Sustainability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D52AC27-1E84-EC52-DE15-ED59C1F68FB5}"/>
              </a:ext>
            </a:extLst>
          </p:cNvPr>
          <p:cNvSpPr txBox="1"/>
          <p:nvPr/>
        </p:nvSpPr>
        <p:spPr>
          <a:xfrm>
            <a:off x="3686789" y="6488846"/>
            <a:ext cx="38739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/>
              <a:t>Do the right things, in the right way, for the right reasons</a:t>
            </a:r>
          </a:p>
        </p:txBody>
      </p:sp>
    </p:spTree>
    <p:extLst>
      <p:ext uri="{BB962C8B-B14F-4D97-AF65-F5344CB8AC3E}">
        <p14:creationId xmlns:p14="http://schemas.microsoft.com/office/powerpoint/2010/main" val="27597720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FF77C5B3038740834E41E64318909B" ma:contentTypeVersion="6" ma:contentTypeDescription="Create a new document." ma:contentTypeScope="" ma:versionID="22ff2f9490a97299f8eb29eafda7743c">
  <xsd:schema xmlns:xsd="http://www.w3.org/2001/XMLSchema" xmlns:xs="http://www.w3.org/2001/XMLSchema" xmlns:p="http://schemas.microsoft.com/office/2006/metadata/properties" xmlns:ns2="acccd9a5-d4d4-431e-9f26-957c665daa43" xmlns:ns3="861de78e-79bb-4dda-8e2f-26a0768fe6bc" targetNamespace="http://schemas.microsoft.com/office/2006/metadata/properties" ma:root="true" ma:fieldsID="5c91973d56a6dcf1e34598d6d5239973" ns2:_="" ns3:_="">
    <xsd:import namespace="acccd9a5-d4d4-431e-9f26-957c665daa43"/>
    <xsd:import namespace="861de78e-79bb-4dda-8e2f-26a0768fe6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d9a5-d4d4-431e-9f26-957c665daa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de78e-79bb-4dda-8e2f-26a0768fe6b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DC8134-59C8-42B5-961E-E175F300E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ccd9a5-d4d4-431e-9f26-957c665daa43"/>
    <ds:schemaRef ds:uri="861de78e-79bb-4dda-8e2f-26a0768fe6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9C2F46-D1CA-4C30-A41A-7C4AEA8DE1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E8A38C-FF0D-428A-8702-55A01BF7647F}">
  <ds:schemaRefs>
    <ds:schemaRef ds:uri="http://schemas.openxmlformats.org/package/2006/metadata/core-properties"/>
    <ds:schemaRef ds:uri="http://purl.org/dc/terms/"/>
    <ds:schemaRef ds:uri="http://purl.org/dc/dcmitype/"/>
    <ds:schemaRef ds:uri="861de78e-79bb-4dda-8e2f-26a0768fe6bc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acccd9a5-d4d4-431e-9f26-957c665daa4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528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</vt:lpstr>
      <vt:lpstr>2_Office Theme</vt:lpstr>
      <vt:lpstr>think-cell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528</cp:revision>
  <dcterms:created xsi:type="dcterms:W3CDTF">2024-01-28T10:01:12Z</dcterms:created>
  <dcterms:modified xsi:type="dcterms:W3CDTF">2025-04-16T13:53:29Z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0x01010097FF77C5B3038740834E41E64318909B</vt:lpwstr>
  </property>
</Properties>
</file>