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319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a Walker 7139" userId="46a50dd6-8f6d-4a21-86ac-489d8d0074d5" providerId="ADAL" clId="{55E8E0CF-2EF7-405F-855E-F9D81539564F}"/>
    <pc:docChg chg="delSld">
      <pc:chgData name="Nicola Walker 7139" userId="46a50dd6-8f6d-4a21-86ac-489d8d0074d5" providerId="ADAL" clId="{55E8E0CF-2EF7-405F-855E-F9D81539564F}" dt="2025-01-15T10:49:20.104" v="0" actId="47"/>
      <pc:docMkLst>
        <pc:docMk/>
      </pc:docMkLst>
      <pc:sldChg chg="del">
        <pc:chgData name="Nicola Walker 7139" userId="46a50dd6-8f6d-4a21-86ac-489d8d0074d5" providerId="ADAL" clId="{55E8E0CF-2EF7-405F-855E-F9D81539564F}" dt="2025-01-15T10:49:20.104" v="0" actId="47"/>
        <pc:sldMkLst>
          <pc:docMk/>
          <pc:sldMk cId="2863466822" sldId="214747319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E326E8-731F-47FB-B314-5B5663FF1A82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33E9B-0D94-4929-996D-E7455272A9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992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598885-B40F-4F8B-9DEF-F4DDFE6AF6E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370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FFE92-AAA3-B0C9-3B72-DD241D7489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A7784E-CBA9-979D-E40D-93431CA06D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9A9EE-DE5C-9367-BDCE-CCA8DC93E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5A76-882D-4FFA-99CE-BE7AB2806908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63F1C-8642-60DE-5EB3-6AD880329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F6F843-B06B-12C0-D2AB-D2D5D699A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4440-9BB3-470D-B720-900494FBB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02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C0C76-624D-22F4-5232-5E416F8DE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02B0B-DAE8-3441-0D20-763B30C68A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1CE118-3AB5-EBBF-61D9-C2C9C3D55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5A76-882D-4FFA-99CE-BE7AB2806908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F4440E-2F2C-A10B-29DF-84BACD03B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ADAB73-1193-457B-5290-552914003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4440-9BB3-470D-B720-900494FBB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171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3683F6-504A-C9A9-3C76-437F53A9B8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F8C791-432A-894E-FE45-6F423F0B68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6884DC-D10A-E77A-0A98-C0AD27FCD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5A76-882D-4FFA-99CE-BE7AB2806908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15FF3-7098-05C6-7EA9-7F33FCBE4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F91C20-38D0-22A0-AF33-74F2392DF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4440-9BB3-470D-B720-900494FBB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035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E70DD-F7B2-D63D-C765-9BECA0846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18DD4-8E6E-CA36-C369-FD0AD2CF6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5C610B-A562-E59F-E130-985FE908F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5A76-882D-4FFA-99CE-BE7AB2806908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1D7CB6-054B-8F44-F16C-CB52BFE31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59005-87BF-B8F4-4899-F90E576E4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4440-9BB3-470D-B720-900494FBB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789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B4E4D-52CC-CD0D-AF74-C39C52CDC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518BE7-D851-E3DD-C724-3C63D73D3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A21CDE-C69C-3E3B-CBC1-C74C0EAFC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5A76-882D-4FFA-99CE-BE7AB2806908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5936F-73DC-CBE1-97FC-76B65E3B3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5FE8B-C905-CE8E-FFF9-468BC8D03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4440-9BB3-470D-B720-900494FBB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336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4C903-BCCA-6393-C577-098284AD4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BC8E3-9341-F2A6-61EC-7755B09399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3C57AD-4635-E821-B99D-47AD1050E7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FE8B4E-904A-E70C-1A88-487F2A663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5A76-882D-4FFA-99CE-BE7AB2806908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AA6508-23E8-90E1-3759-B2239895E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E451A3-3153-6D8C-073C-29B3DE452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4440-9BB3-470D-B720-900494FBB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095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4FEC9-F189-A5DD-C43C-8C1776DB4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A6E8D2-4FDE-492D-D911-986A0DD88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E92973-1F60-58ED-5727-9B015ECB2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C9C570-6FE2-AA22-C763-F8E5AA8AA2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F4A42C-640C-8EC6-3DCC-50BF26A518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B3366C-A5B0-BA3D-2E44-6065815C1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5A76-882D-4FFA-99CE-BE7AB2806908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5D8653-E091-C2FF-4468-35C5684D3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A0F0AA-0E29-9193-3911-CE6E6B932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4440-9BB3-470D-B720-900494FBB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270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56DFB-4FBA-43A4-C53A-BF6BE1892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12E011-635D-0A9C-E3E6-7C8D77A04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5A76-882D-4FFA-99CE-BE7AB2806908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582429-C7F7-E694-8447-8D5FA020D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885129-12C0-2F77-187F-6B5264870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4440-9BB3-470D-B720-900494FBB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234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C1AF7A-001A-6A78-BC98-32096C367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5A76-882D-4FFA-99CE-BE7AB2806908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03918D-9C53-68F6-D711-AF1EF0214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081014-62A6-3E7E-D7C8-C3633FDC0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4440-9BB3-470D-B720-900494FBB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334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1EF7C-6EC8-5106-84CC-23A378AEC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CC032-ADB9-B9E5-2A76-F7B15303D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67EC36-2265-FB65-D352-E187A793A4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9B9D91-2B46-64BF-42C4-06C1B45A6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5A76-882D-4FFA-99CE-BE7AB2806908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1B8BC7-D90A-E9E9-D803-1C24510E0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8EA93B-9354-9FFE-A7F3-082F2CDD9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4440-9BB3-470D-B720-900494FBB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45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049E0-E6A7-3E1E-EC66-E69803656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038E4E-7662-0CDC-1AD1-A8E79681D0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324245-04B8-A12B-7FF1-45CD2DFC9F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E21C75-730A-3173-592B-5E5F57056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5A76-882D-4FFA-99CE-BE7AB2806908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713C00-F740-CDC2-B088-27F075305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F3A472-A5AF-CCC2-4305-7FEE0D069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14440-9BB3-470D-B720-900494FBB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6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211D5E-9273-CD5A-0195-D79701F85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0A51CC-AB62-FF27-CE86-7DA68F13A7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843311-D249-F6FC-9910-B0499D59A5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D5A76-882D-4FFA-99CE-BE7AB2806908}" type="datetimeFigureOut">
              <a:rPr lang="en-GB" smtClean="0"/>
              <a:t>15/01/2025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DEB6C9-A052-0EA5-AABE-F48B999890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04D52B-27C3-B96C-28D9-0FC4425FBA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14440-9BB3-470D-B720-900494FBBE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379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1D724BF1-999A-B7CA-5969-A87F63B844A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15" imgH="416" progId="TCLayout.ActiveDocument.1">
                  <p:embed/>
                </p:oleObj>
              </mc:Choice>
              <mc:Fallback>
                <p:oleObj name="think-cell Slide" r:id="rId4" imgW="415" imgH="416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D724BF1-999A-B7CA-5969-A87F63B844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9" name="Group 58">
            <a:extLst>
              <a:ext uri="{FF2B5EF4-FFF2-40B4-BE49-F238E27FC236}">
                <a16:creationId xmlns:a16="http://schemas.microsoft.com/office/drawing/2014/main" id="{25ECB433-CB9E-4977-028F-1EE3BD5D871A}"/>
              </a:ext>
            </a:extLst>
          </p:cNvPr>
          <p:cNvGrpSpPr/>
          <p:nvPr/>
        </p:nvGrpSpPr>
        <p:grpSpPr>
          <a:xfrm>
            <a:off x="4470777" y="1226241"/>
            <a:ext cx="4649321" cy="4876612"/>
            <a:chOff x="4853558" y="1271960"/>
            <a:chExt cx="3949461" cy="456241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729959C-825D-BCFD-78B8-0D3294DD2D3D}"/>
                </a:ext>
              </a:extLst>
            </p:cNvPr>
            <p:cNvSpPr/>
            <p:nvPr/>
          </p:nvSpPr>
          <p:spPr>
            <a:xfrm>
              <a:off x="4860158" y="1271960"/>
              <a:ext cx="3932793" cy="46068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1050" b="1">
                  <a:solidFill>
                    <a:schemeClr val="bg1"/>
                  </a:solidFill>
                </a:rPr>
                <a:t>…will be delivered through these focus areas…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C6D5305-FCA0-8C7D-B063-CB40867607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0159" y="1833283"/>
              <a:ext cx="3932792" cy="71396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D4E7697-653D-7657-E2D8-DBC0179026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67779" y="1875170"/>
              <a:ext cx="1121435" cy="634491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pPr marL="0" marR="0" lvl="0" indent="0" algn="l" defTabSz="914400" rtl="0" eaLnBrk="1" fontAlgn="ctr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Tx/>
                <a:buNone/>
                <a:tabLst/>
                <a:defRPr/>
              </a:pPr>
              <a:r>
                <a:rPr lang="en-GB" sz="700" dirty="0">
                  <a:solidFill>
                    <a:schemeClr val="bg1"/>
                  </a:solidFill>
                  <a:latin typeface="Arial"/>
                  <a:cs typeface="Arial"/>
                </a:rPr>
                <a:t>Ensure we effectively respond to VAWG offences, including the right capability of staff</a:t>
              </a:r>
              <a:endParaRPr kumimoji="0" lang="en-GB" sz="7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cs typeface="Arial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BDE62B1-847D-255D-0630-CE513D42F7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8659" y="1875891"/>
              <a:ext cx="1124335" cy="633051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pPr fontAlgn="ctr">
                <a:buClr>
                  <a:srgbClr val="000000"/>
                </a:buClr>
                <a:buSzPts val="1100"/>
              </a:pPr>
              <a:r>
                <a:rPr lang="en-GB" sz="7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Effectively listen to and act on the voices of women and girls, Improve accessibility and deliver a victim-centred approach</a:t>
              </a: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C7DF9DBE-D646-2AF5-A58E-C66164D3C4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6451" y="1873890"/>
              <a:ext cx="1121435" cy="63705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pPr fontAlgn="ctr">
                <a:buClr>
                  <a:srgbClr val="000000"/>
                </a:buClr>
                <a:buSzPts val="1100"/>
              </a:pPr>
              <a:r>
                <a:rPr lang="en-GB" sz="700" dirty="0">
                  <a:solidFill>
                    <a:schemeClr val="bg1"/>
                  </a:solidFill>
                  <a:latin typeface="Arial"/>
                  <a:cs typeface="Arial"/>
                </a:rPr>
                <a:t>Ensure the upholding of the Victims Code of Practice, the   ownership of response and the raising of investigative standards</a:t>
              </a:r>
              <a:r>
                <a:rPr lang="en-GB" sz="7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endParaRPr lang="en-GB" sz="700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38431E07-0E35-A6D7-B2A0-7D568A6FE2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3559" y="3454483"/>
              <a:ext cx="3949460" cy="73367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>
                <a:solidFill>
                  <a:schemeClr val="lt1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E52AB1E-6E31-C6DD-EF4F-01EB9423F6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8659" y="3485669"/>
              <a:ext cx="1124335" cy="67129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54000" tIns="88900" rIns="54000" bIns="88900" anchor="ctr"/>
            <a:lstStyle/>
            <a:p>
              <a:r>
                <a:rPr lang="en-US" sz="700" dirty="0">
                  <a:solidFill>
                    <a:schemeClr val="bg1"/>
                  </a:solidFill>
                  <a:latin typeface="Arial" panose="020B0604020202020204" pitchFamily="34" charset="0"/>
                </a:rPr>
                <a:t>Foster the right  internal culture where VAWG is a priority both internally and externally </a:t>
              </a: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1D5533B9-A84C-7072-1F84-F5B0DE118E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67779" y="3485669"/>
              <a:ext cx="1121435" cy="67129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r>
                <a:rPr lang="en-GB" sz="700" dirty="0">
                  <a:solidFill>
                    <a:schemeClr val="bg1"/>
                  </a:solidFill>
                  <a:latin typeface="Arial" panose="020B0604020202020204" pitchFamily="34" charset="0"/>
                </a:rPr>
                <a:t>Act with integrity and inclusivity, and uphold standards of professional behaviour and Code of Ethics</a:t>
              </a:r>
              <a:endParaRPr lang="en-US" sz="70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E3001F15-531D-6A8D-DAAE-DDA635230F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6589" y="3485669"/>
              <a:ext cx="1121157" cy="67129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r>
                <a:rPr lang="en-GB" sz="700" dirty="0">
                  <a:solidFill>
                    <a:schemeClr val="bg1"/>
                  </a:solidFill>
                  <a:latin typeface="Arial" panose="020B0604020202020204" pitchFamily="34" charset="0"/>
                </a:rPr>
                <a:t>Ensure professional, ethical and respectful behaviour when interacting externally </a:t>
              </a:r>
              <a:endParaRPr lang="en-US" sz="70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52C4C21E-9B1A-FC09-FF4A-820B133415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0158" y="4274933"/>
              <a:ext cx="3941379" cy="73899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>
                <a:solidFill>
                  <a:schemeClr val="lt1"/>
                </a:solidFill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A543AFE4-9F4F-F476-C783-40F95D0146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8659" y="4308779"/>
              <a:ext cx="1128182" cy="67129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pPr fontAlgn="ctr">
                <a:buClr>
                  <a:srgbClr val="000000"/>
                </a:buClr>
                <a:buSzPts val="1100"/>
              </a:pPr>
              <a:r>
                <a:rPr lang="en-GB" sz="700" dirty="0">
                  <a:solidFill>
                    <a:schemeClr val="bg1"/>
                  </a:solidFill>
                  <a:latin typeface="Arial"/>
                  <a:cs typeface="Arial"/>
                </a:rPr>
                <a:t>Take a collaborative approach  to support investment in innovative technology and methods to build safer spaces across the  VAWG landscape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6E6961DE-618A-C985-392F-F251E0F34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67779" y="4308901"/>
              <a:ext cx="1124335" cy="67129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pPr fontAlgn="ctr">
                <a:buClr>
                  <a:srgbClr val="000000"/>
                </a:buClr>
                <a:buSzPts val="1100"/>
              </a:pPr>
              <a:r>
                <a:rPr lang="en-GB" sz="700" dirty="0">
                  <a:solidFill>
                    <a:schemeClr val="bg1"/>
                  </a:solidFill>
                  <a:latin typeface="Arial" panose="020B0604020202020204" pitchFamily="34" charset="0"/>
                </a:rPr>
                <a:t>Develop and support research, data collection, insight and analysis across the force and with partners to support evidence-based decision making  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E51948D7-263F-CCED-8AA3-BA5E1CF359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64406" y="5137332"/>
              <a:ext cx="1128182" cy="67129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r>
                <a:rPr lang="en-GB" sz="700" dirty="0">
                  <a:solidFill>
                    <a:schemeClr val="bg1"/>
                  </a:solidFill>
                  <a:latin typeface="Arial"/>
                  <a:cs typeface="Arial"/>
                </a:rPr>
                <a:t>Drive effective and efficient response to VAWG by having the right governance and whole-systems approach to strategic partnerships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F7441D42-3574-5BF3-FD17-33C220A086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3077" y="5137332"/>
              <a:ext cx="1128182" cy="67129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r>
                <a:rPr lang="en-GB" sz="700" dirty="0">
                  <a:solidFill>
                    <a:schemeClr val="bg1"/>
                  </a:solidFill>
                  <a:latin typeface="Arial"/>
                  <a:cs typeface="Arial"/>
                </a:rPr>
                <a:t>Deliver financial and operational efficiencies, </a:t>
              </a:r>
            </a:p>
            <a:p>
              <a:r>
                <a:rPr lang="en-GB" sz="700" dirty="0">
                  <a:solidFill>
                    <a:schemeClr val="bg1"/>
                  </a:solidFill>
                  <a:latin typeface="Arial"/>
                  <a:cs typeface="Arial"/>
                </a:rPr>
                <a:t>with a continued focus on value for money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FFDFEE27-DD81-E00D-4DE8-98BC983430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8659" y="5137332"/>
              <a:ext cx="1124335" cy="67129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pPr fontAlgn="ctr">
                <a:buClr>
                  <a:srgbClr val="000000"/>
                </a:buClr>
                <a:buSzPts val="1100"/>
              </a:pPr>
              <a:r>
                <a:rPr lang="en-US" sz="700" dirty="0">
                  <a:solidFill>
                    <a:schemeClr val="bg1"/>
                  </a:solidFill>
                  <a:latin typeface="Arial"/>
                  <a:cs typeface="Arial"/>
                </a:rPr>
                <a:t>Ensure an efficient and victim focused service delivering on procedural justice for victims and suspects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59F4B250-47F8-0D16-349E-0776032A39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3558" y="5100704"/>
              <a:ext cx="3949459" cy="73367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>
                <a:solidFill>
                  <a:schemeClr val="lt1"/>
                </a:solidFill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290A38D2-AAF4-A442-B24A-20350EC5AA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0160" y="2634033"/>
              <a:ext cx="3933804" cy="73367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900">
                <a:solidFill>
                  <a:schemeClr val="lt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FB091AE-B520-9D65-CC50-FA00E1096A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67779" y="2684971"/>
              <a:ext cx="1121435" cy="65054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pPr fontAlgn="ctr">
                <a:buClr>
                  <a:srgbClr val="000000"/>
                </a:buClr>
                <a:buSzPts val="1100"/>
              </a:pPr>
              <a:r>
                <a:rPr lang="en-GB" sz="700" dirty="0">
                  <a:solidFill>
                    <a:schemeClr val="bg1"/>
                  </a:solidFill>
                  <a:latin typeface="Arial"/>
                  <a:cs typeface="Arial"/>
                </a:rPr>
                <a:t>Protect the most vulnerable people through an enhanced level of service, improving their safety using a range of options </a:t>
              </a:r>
              <a:endParaRPr lang="en-US" sz="700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678EB9F-B42C-CE0D-0D43-711A3C3632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8659" y="2680976"/>
              <a:ext cx="1124335" cy="65853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88900" bIns="88900" anchor="ctr"/>
            <a:lstStyle/>
            <a:p>
              <a:pPr fontAlgn="ctr">
                <a:buClr>
                  <a:srgbClr val="000000"/>
                </a:buClr>
                <a:buSzPts val="1100"/>
              </a:pPr>
              <a:r>
                <a:rPr lang="en-GB" sz="700" dirty="0">
                  <a:solidFill>
                    <a:schemeClr val="bg1"/>
                  </a:solidFill>
                  <a:latin typeface="Arial"/>
                  <a:cs typeface="Arial"/>
                </a:rPr>
                <a:t>Work effectively with partners to implement a preventative approach through early intervention and targeted activity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6B126D6-FC36-C803-441E-00CC31474D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6590" y="2684971"/>
              <a:ext cx="1121157" cy="65054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pPr fontAlgn="ctr">
                <a:buClr>
                  <a:srgbClr val="000000"/>
                </a:buClr>
                <a:buSzPts val="1100"/>
              </a:pPr>
              <a:r>
                <a:rPr lang="en-US" sz="700" dirty="0">
                  <a:solidFill>
                    <a:schemeClr val="bg1"/>
                  </a:solidFill>
                  <a:latin typeface="Arial"/>
                  <a:cs typeface="Arial"/>
                </a:rPr>
                <a:t>Target those high harm offenders with a focus on improving outcomes and the management of risk through a package of measures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2D6E90FB-DD2D-3C14-D638-23E7F32560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6589" y="4304860"/>
              <a:ext cx="1121436" cy="67129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9050" algn="ctr">
              <a:noFill/>
              <a:miter lim="800000"/>
              <a:headEnd/>
              <a:tailEnd/>
            </a:ln>
          </p:spPr>
          <p:txBody>
            <a:bodyPr wrap="square" lIns="88900" tIns="88900" rIns="54000" bIns="88900" anchor="ctr"/>
            <a:lstStyle/>
            <a:p>
              <a:pPr fontAlgn="ctr">
                <a:buClr>
                  <a:srgbClr val="000000"/>
                </a:buClr>
                <a:buSzPts val="1100"/>
              </a:pPr>
              <a:r>
                <a:rPr lang="en-GB" sz="700" dirty="0">
                  <a:solidFill>
                    <a:schemeClr val="bg1"/>
                  </a:solidFill>
                  <a:latin typeface="Arial" panose="020B0604020202020204" pitchFamily="34" charset="0"/>
                </a:rPr>
                <a:t>Expand a preventative problem-solving mindset across the force and with partners, making full use of whole-system toolkits</a:t>
              </a:r>
              <a:endParaRPr lang="en-US" sz="700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sp>
        <p:nvSpPr>
          <p:cNvPr id="8" name="Title 3">
            <a:extLst>
              <a:ext uri="{FF2B5EF4-FFF2-40B4-BE49-F238E27FC236}">
                <a16:creationId xmlns:a16="http://schemas.microsoft.com/office/drawing/2014/main" id="{E49288EF-2E05-70E5-1D3C-321AD032DF77}"/>
              </a:ext>
            </a:extLst>
          </p:cNvPr>
          <p:cNvSpPr txBox="1">
            <a:spLocks/>
          </p:cNvSpPr>
          <p:nvPr/>
        </p:nvSpPr>
        <p:spPr>
          <a:xfrm>
            <a:off x="296833" y="71583"/>
            <a:ext cx="11383963" cy="333375"/>
          </a:xfrm>
          <a:prstGeom prst="rect">
            <a:avLst/>
          </a:prstGeom>
        </p:spPr>
        <p:txBody>
          <a:bodyPr vert="horz"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baseline="0">
                <a:solidFill>
                  <a:srgbClr val="004B7D"/>
                </a:solidFill>
                <a:latin typeface="Gill Sans" panose="020B0502020104020203" pitchFamily="34" charset="-79"/>
                <a:ea typeface="+mj-ea"/>
                <a:cs typeface="+mj-cs"/>
              </a:defRPr>
            </a:lvl1pPr>
          </a:lstStyle>
          <a:p>
            <a:r>
              <a:rPr lang="en-GB" sz="2000" dirty="0">
                <a:cs typeface="Gill Sans"/>
              </a:rPr>
              <a:t>VAWG Strategy</a:t>
            </a:r>
            <a:endParaRPr lang="en-GB" sz="2000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4BDF205-2DD6-19E3-D00C-06DB2ECD5A99}"/>
              </a:ext>
            </a:extLst>
          </p:cNvPr>
          <p:cNvSpPr/>
          <p:nvPr/>
        </p:nvSpPr>
        <p:spPr>
          <a:xfrm>
            <a:off x="360685" y="414819"/>
            <a:ext cx="2722600" cy="7680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>
                <a:solidFill>
                  <a:schemeClr val="bg1"/>
                </a:solidFill>
              </a:rPr>
              <a:t>Purpose - Keep </a:t>
            </a:r>
            <a:r>
              <a:rPr lang="en-GB" sz="1200"/>
              <a:t>People Safe and Fight Crime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7373D30C-920B-282D-293E-479F7CF6E7EB}"/>
              </a:ext>
            </a:extLst>
          </p:cNvPr>
          <p:cNvSpPr/>
          <p:nvPr/>
        </p:nvSpPr>
        <p:spPr>
          <a:xfrm>
            <a:off x="3458249" y="414819"/>
            <a:ext cx="2800240" cy="7604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>
                <a:solidFill>
                  <a:schemeClr val="bg1"/>
                </a:solidFill>
              </a:rPr>
              <a:t>Vision: Be an outstanding police force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20D4734-80D8-38FF-6A65-11D4D3F20544}"/>
              </a:ext>
            </a:extLst>
          </p:cNvPr>
          <p:cNvSpPr/>
          <p:nvPr/>
        </p:nvSpPr>
        <p:spPr>
          <a:xfrm>
            <a:off x="6633453" y="397701"/>
            <a:ext cx="4264057" cy="1511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/>
              <a:t>Core objectives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46B8C38-02F6-3A2D-8FD2-A19F13348313}"/>
              </a:ext>
            </a:extLst>
          </p:cNvPr>
          <p:cNvSpPr/>
          <p:nvPr/>
        </p:nvSpPr>
        <p:spPr>
          <a:xfrm>
            <a:off x="8131623" y="579445"/>
            <a:ext cx="1243447" cy="6027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>
                <a:solidFill>
                  <a:schemeClr val="bg1"/>
                </a:solidFill>
              </a:rPr>
              <a:t>Safeguard and protect victims </a:t>
            </a:r>
            <a:endParaRPr lang="en-GB" sz="1000" dirty="0">
              <a:solidFill>
                <a:schemeClr val="bg1"/>
              </a:solidFill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CE436DA-DD83-D32A-6BFF-CC8B16081D5E}"/>
              </a:ext>
            </a:extLst>
          </p:cNvPr>
          <p:cNvSpPr/>
          <p:nvPr/>
        </p:nvSpPr>
        <p:spPr>
          <a:xfrm>
            <a:off x="9646919" y="579445"/>
            <a:ext cx="1236193" cy="6027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45720" rIns="72000" bIns="45720" rtlCol="0" anchor="ctr"/>
          <a:lstStyle/>
          <a:p>
            <a:pPr algn="ctr"/>
            <a:r>
              <a:rPr lang="en-GB" sz="1000">
                <a:solidFill>
                  <a:schemeClr val="bg1"/>
                </a:solidFill>
              </a:rPr>
              <a:t>Bring offenders to justice and focus on prevention</a:t>
            </a:r>
            <a:endParaRPr lang="en-GB" sz="1000" dirty="0">
              <a:solidFill>
                <a:schemeClr val="bg1"/>
              </a:solidFill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504B3CC-0914-8BDA-B285-DF8998341140}"/>
              </a:ext>
            </a:extLst>
          </p:cNvPr>
          <p:cNvSpPr/>
          <p:nvPr/>
        </p:nvSpPr>
        <p:spPr>
          <a:xfrm>
            <a:off x="6618315" y="579445"/>
            <a:ext cx="1244337" cy="6089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00" dirty="0">
                <a:solidFill>
                  <a:schemeClr val="bg1"/>
                </a:solidFill>
              </a:rPr>
              <a:t>Together with partners, deliver an outstanding service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AAF11A5-4DF1-1618-FC7D-B616EDF2CF94}"/>
              </a:ext>
            </a:extLst>
          </p:cNvPr>
          <p:cNvSpPr/>
          <p:nvPr/>
        </p:nvSpPr>
        <p:spPr>
          <a:xfrm>
            <a:off x="339541" y="6165113"/>
            <a:ext cx="10575369" cy="65443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 anchorCtr="0"/>
          <a:lstStyle/>
          <a:p>
            <a:pPr algn="ctr"/>
            <a:r>
              <a:rPr lang="en-GB" sz="1300" b="1">
                <a:solidFill>
                  <a:schemeClr val="tx1"/>
                </a:solidFill>
              </a:rPr>
              <a:t>All underpinned by the Code of Ethics</a:t>
            </a:r>
            <a:endParaRPr lang="en-GB" sz="1300" b="1" strike="sngStrike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19F15F3-060B-1E6C-3C31-677A7C3A4297}"/>
              </a:ext>
            </a:extLst>
          </p:cNvPr>
          <p:cNvSpPr>
            <a:spLocks/>
          </p:cNvSpPr>
          <p:nvPr/>
        </p:nvSpPr>
        <p:spPr>
          <a:xfrm>
            <a:off x="9322507" y="1226240"/>
            <a:ext cx="1591638" cy="4863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50" b="1">
                <a:solidFill>
                  <a:schemeClr val="bg1"/>
                </a:solidFill>
              </a:rPr>
              <a:t>…with success shown through: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9079E09-23A0-4506-AD27-80256F37B171}"/>
              </a:ext>
            </a:extLst>
          </p:cNvPr>
          <p:cNvSpPr>
            <a:spLocks/>
          </p:cNvSpPr>
          <p:nvPr/>
        </p:nvSpPr>
        <p:spPr>
          <a:xfrm>
            <a:off x="9339229" y="1825689"/>
            <a:ext cx="1584044" cy="76336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 anchorCtr="0"/>
          <a:lstStyle/>
          <a:p>
            <a:pPr marL="87313" indent="-87313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Improved trust and confidence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Improved attrition rate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Improved positive outcomes</a:t>
            </a:r>
            <a:endParaRPr lang="en-GB" sz="750" i="1" dirty="0">
              <a:solidFill>
                <a:schemeClr val="tx1"/>
              </a:solidFill>
              <a:cs typeface="Calibri"/>
            </a:endParaRP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Improved victim satisfaction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F684C1B-1DD1-83A1-1B73-68341EEF7776}"/>
              </a:ext>
            </a:extLst>
          </p:cNvPr>
          <p:cNvSpPr/>
          <p:nvPr/>
        </p:nvSpPr>
        <p:spPr>
          <a:xfrm>
            <a:off x="9322507" y="3559064"/>
            <a:ext cx="1591638" cy="78292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 anchorCtr="0"/>
          <a:lstStyle/>
          <a:p>
            <a:pPr marL="87313" indent="-87313">
              <a:buFont typeface="Arial" panose="020B0604020202020204" pitchFamily="34" charset="0"/>
              <a:buChar char="•"/>
            </a:pPr>
            <a:r>
              <a:rPr lang="en-US" sz="750" i="1" dirty="0">
                <a:solidFill>
                  <a:schemeClr val="tx1"/>
                </a:solidFill>
                <a:cs typeface="Calibri"/>
              </a:rPr>
              <a:t>Improved service quality</a:t>
            </a:r>
            <a:endParaRPr lang="en-US" sz="750" i="1" dirty="0">
              <a:solidFill>
                <a:schemeClr val="tx1"/>
              </a:solidFill>
            </a:endParaRP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US" sz="750" i="1" dirty="0">
                <a:solidFill>
                  <a:schemeClr val="tx1"/>
                </a:solidFill>
              </a:rPr>
              <a:t>Improved workforce engagement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US" sz="750" i="1" dirty="0">
                <a:solidFill>
                  <a:schemeClr val="tx1"/>
                </a:solidFill>
              </a:rPr>
              <a:t>Improved performance and productivity internally 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US" sz="750" i="1" dirty="0">
                <a:solidFill>
                  <a:schemeClr val="tx1"/>
                </a:solidFill>
                <a:cs typeface="Calibri"/>
              </a:rPr>
              <a:t>Improved workplace environment and behaviours.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B03810C-6A69-72AD-00EE-B52C59E76780}"/>
              </a:ext>
            </a:extLst>
          </p:cNvPr>
          <p:cNvSpPr/>
          <p:nvPr/>
        </p:nvSpPr>
        <p:spPr>
          <a:xfrm>
            <a:off x="9323272" y="4432667"/>
            <a:ext cx="1584044" cy="8485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 anchorCtr="0"/>
          <a:lstStyle/>
          <a:p>
            <a:pPr marL="87313" indent="-87313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Increased data-driven decision-making and sharing with partners</a:t>
            </a:r>
            <a:endParaRPr lang="en-GB" sz="750" i="1" dirty="0">
              <a:solidFill>
                <a:schemeClr val="tx1"/>
              </a:solidFill>
              <a:cs typeface="Calibri"/>
            </a:endParaRP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Increased adoption of new ways of working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Embedded problem-solving initiatives with partners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D8058E3-0BB2-8891-77FA-DEE62E336858}"/>
              </a:ext>
            </a:extLst>
          </p:cNvPr>
          <p:cNvSpPr/>
          <p:nvPr/>
        </p:nvSpPr>
        <p:spPr>
          <a:xfrm>
            <a:off x="9322507" y="5318658"/>
            <a:ext cx="1591638" cy="79129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 anchorCtr="0"/>
          <a:lstStyle/>
          <a:p>
            <a:pPr marL="86995" indent="-86995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Improved efficiency through effective and swift justice </a:t>
            </a:r>
          </a:p>
          <a:p>
            <a:pPr marL="86995" indent="-86995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Alongside partners, demonstrable cash and non-cash efficiency savings </a:t>
            </a:r>
          </a:p>
          <a:p>
            <a:pPr marL="86995" indent="-86995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Reduced non-policing demand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04D3758-6BDD-9D4C-16C9-B180877F43C6}"/>
              </a:ext>
            </a:extLst>
          </p:cNvPr>
          <p:cNvSpPr/>
          <p:nvPr/>
        </p:nvSpPr>
        <p:spPr>
          <a:xfrm>
            <a:off x="9323272" y="2682112"/>
            <a:ext cx="1591638" cy="7841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 anchorCtr="0"/>
          <a:lstStyle/>
          <a:p>
            <a:pPr marL="87313" indent="-87313">
              <a:buFont typeface="Arial" panose="020B0604020202020204" pitchFamily="34" charset="0"/>
              <a:buChar char="•"/>
            </a:pPr>
            <a:endParaRPr lang="en-GB" sz="750" i="1" dirty="0">
              <a:solidFill>
                <a:schemeClr val="tx1"/>
              </a:solidFill>
            </a:endParaRP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Reduction in VAWG  offences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GB" sz="750" i="1" dirty="0">
                <a:solidFill>
                  <a:schemeClr val="tx1"/>
                </a:solidFill>
              </a:rPr>
              <a:t>Reduction in repeat offending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US" sz="750" i="1" dirty="0">
                <a:solidFill>
                  <a:schemeClr val="tx1"/>
                </a:solidFill>
              </a:rPr>
              <a:t>Reduction in repeat </a:t>
            </a:r>
            <a:r>
              <a:rPr lang="en-US" sz="750" i="1" dirty="0" err="1">
                <a:solidFill>
                  <a:schemeClr val="tx1"/>
                </a:solidFill>
              </a:rPr>
              <a:t>victimisation</a:t>
            </a:r>
            <a:endParaRPr lang="en-US" sz="750" i="1" dirty="0">
              <a:solidFill>
                <a:schemeClr val="tx1"/>
              </a:solidFill>
            </a:endParaRP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US" sz="750" i="1" dirty="0">
                <a:solidFill>
                  <a:schemeClr val="tx1"/>
                </a:solidFill>
              </a:rPr>
              <a:t>Improved outcomes</a:t>
            </a:r>
          </a:p>
          <a:p>
            <a:endParaRPr lang="en-GB" sz="750" i="1" dirty="0">
              <a:solidFill>
                <a:schemeClr val="tx1"/>
              </a:solidFill>
            </a:endParaRP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87036E9-836A-9516-D8A3-FABAA2FD9B0B}"/>
              </a:ext>
            </a:extLst>
          </p:cNvPr>
          <p:cNvGrpSpPr/>
          <p:nvPr/>
        </p:nvGrpSpPr>
        <p:grpSpPr>
          <a:xfrm>
            <a:off x="339542" y="1226240"/>
            <a:ext cx="3925505" cy="4877380"/>
            <a:chOff x="75315" y="1271960"/>
            <a:chExt cx="4136567" cy="4561761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1BA9648-F364-D42C-838F-3E8FC7F1B001}"/>
                </a:ext>
              </a:extLst>
            </p:cNvPr>
            <p:cNvSpPr/>
            <p:nvPr/>
          </p:nvSpPr>
          <p:spPr>
            <a:xfrm>
              <a:off x="94871" y="1271960"/>
              <a:ext cx="4113929" cy="46068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en-US" sz="1050" b="1" dirty="0">
                  <a:solidFill>
                    <a:schemeClr val="bg1"/>
                  </a:solidFill>
                </a:rPr>
                <a:t>VAWG strategic priorities…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6642FCB-CDFA-B343-E1FE-5A751CFFE286}"/>
                </a:ext>
              </a:extLst>
            </p:cNvPr>
            <p:cNvSpPr>
              <a:spLocks/>
            </p:cNvSpPr>
            <p:nvPr/>
          </p:nvSpPr>
          <p:spPr>
            <a:xfrm>
              <a:off x="380558" y="1833283"/>
              <a:ext cx="3831324" cy="7139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>
                <a:defRPr/>
              </a:pPr>
              <a:r>
                <a:rPr lang="en-GB" sz="1050" b="1" dirty="0">
                  <a:solidFill>
                    <a:schemeClr val="tx1"/>
                  </a:solidFill>
                </a:rPr>
                <a:t> Build trust and confidence by providing the right response to victims, delivering qualitative  investigations and effective pursuit and management of offenders.</a:t>
              </a:r>
              <a:endParaRPr lang="en-US" sz="1050" b="1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DF6B204-B54A-3DB3-36F6-7250AFBCA306}"/>
                </a:ext>
              </a:extLst>
            </p:cNvPr>
            <p:cNvSpPr>
              <a:spLocks/>
            </p:cNvSpPr>
            <p:nvPr/>
          </p:nvSpPr>
          <p:spPr>
            <a:xfrm>
              <a:off x="381157" y="3464334"/>
              <a:ext cx="3828242" cy="7139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50" b="1" dirty="0">
                  <a:solidFill>
                    <a:schemeClr val="tx1"/>
                  </a:solidFill>
                </a:rPr>
                <a:t>Ensure a supportive and inclusive culture, enabling high performing teams with a focus on VAWG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0855D66-785E-91D5-7198-0A323C0AB684}"/>
                </a:ext>
              </a:extLst>
            </p:cNvPr>
            <p:cNvSpPr>
              <a:spLocks/>
            </p:cNvSpPr>
            <p:nvPr/>
          </p:nvSpPr>
          <p:spPr>
            <a:xfrm>
              <a:off x="380558" y="4279722"/>
              <a:ext cx="3828242" cy="72837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GB" sz="1050" b="1" dirty="0">
                  <a:solidFill>
                    <a:schemeClr val="tx1"/>
                  </a:solidFill>
                </a:rPr>
                <a:t>Encourage new thinking and innovative problem-solving to deliver a multi-agency approach to VAWG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1F899180-C486-6FB8-4878-13E8D9364D91}"/>
                </a:ext>
              </a:extLst>
            </p:cNvPr>
            <p:cNvSpPr>
              <a:spLocks/>
            </p:cNvSpPr>
            <p:nvPr/>
          </p:nvSpPr>
          <p:spPr>
            <a:xfrm>
              <a:off x="381156" y="5102079"/>
              <a:ext cx="3827643" cy="73092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GB" sz="1050" b="1" dirty="0">
                  <a:solidFill>
                    <a:schemeClr val="tx1"/>
                  </a:solidFill>
                </a:rPr>
                <a:t>Deliver a sustainable, resilient and collaborative approach that is future-focused, and maximises value for victims and the wider community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52E7AA60-E576-960D-F932-E3DE93D1F18F}"/>
                </a:ext>
              </a:extLst>
            </p:cNvPr>
            <p:cNvSpPr>
              <a:spLocks/>
            </p:cNvSpPr>
            <p:nvPr/>
          </p:nvSpPr>
          <p:spPr>
            <a:xfrm>
              <a:off x="380558" y="2643884"/>
              <a:ext cx="3828841" cy="7139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1050" b="1" dirty="0">
                  <a:solidFill>
                    <a:schemeClr val="tx1"/>
                  </a:solidFill>
                </a:rPr>
                <a:t>Work in partnership to help safeguard and protect victims and prevent further offending and escalation of offences.</a:t>
              </a:r>
              <a:endParaRPr lang="en-GB" sz="1050" b="1" dirty="0">
                <a:solidFill>
                  <a:schemeClr val="tx1"/>
                </a:solidFill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B7F9D16D-D1E2-E746-A449-D34D0F226A01}"/>
                </a:ext>
              </a:extLst>
            </p:cNvPr>
            <p:cNvSpPr>
              <a:spLocks/>
            </p:cNvSpPr>
            <p:nvPr/>
          </p:nvSpPr>
          <p:spPr>
            <a:xfrm>
              <a:off x="95859" y="1832618"/>
              <a:ext cx="286287" cy="713970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45720" rIns="91440" bIns="45720" rtlCol="0" anchor="ctr"/>
            <a:lstStyle/>
            <a:p>
              <a:pPr algn="ctr"/>
              <a:r>
                <a:rPr lang="en-GB" sz="900">
                  <a:solidFill>
                    <a:schemeClr val="bg1"/>
                  </a:solidFill>
                </a:rPr>
                <a:t>Service</a:t>
              </a:r>
              <a:endParaRPr lang="en-GB" sz="900">
                <a:solidFill>
                  <a:schemeClr val="bg1"/>
                </a:solidFill>
                <a:cs typeface="Calibri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695EE33E-063E-8410-69D8-B0C25A5DFC61}"/>
                </a:ext>
              </a:extLst>
            </p:cNvPr>
            <p:cNvSpPr>
              <a:spLocks/>
            </p:cNvSpPr>
            <p:nvPr/>
          </p:nvSpPr>
          <p:spPr>
            <a:xfrm>
              <a:off x="86335" y="2643479"/>
              <a:ext cx="295201" cy="713503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45720" rIns="91440" bIns="45720" rtlCol="0" anchor="ctr"/>
            <a:lstStyle/>
            <a:p>
              <a:pPr algn="ctr"/>
              <a:r>
                <a:rPr lang="en-GB" sz="900" dirty="0">
                  <a:solidFill>
                    <a:schemeClr val="bg1"/>
                  </a:solidFill>
                </a:rPr>
                <a:t>Prevention</a:t>
              </a:r>
              <a:endParaRPr lang="en-GB" sz="900" dirty="0">
                <a:solidFill>
                  <a:schemeClr val="bg1"/>
                </a:solidFill>
                <a:cs typeface="Calibri"/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7CF1BAE1-52BB-296F-AD72-9FE217605B98}"/>
                </a:ext>
              </a:extLst>
            </p:cNvPr>
            <p:cNvSpPr>
              <a:spLocks/>
            </p:cNvSpPr>
            <p:nvPr/>
          </p:nvSpPr>
          <p:spPr>
            <a:xfrm>
              <a:off x="86335" y="3464334"/>
              <a:ext cx="296324" cy="713969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45720" rIns="91440" bIns="45720" rtlCol="0" anchor="ctr"/>
            <a:lstStyle/>
            <a:p>
              <a:pPr algn="ctr"/>
              <a:r>
                <a:rPr lang="en-GB" sz="900">
                  <a:solidFill>
                    <a:schemeClr val="bg1"/>
                  </a:solidFill>
                </a:rPr>
                <a:t>Culture</a:t>
              </a:r>
              <a:endParaRPr lang="en-GB" sz="900">
                <a:solidFill>
                  <a:schemeClr val="bg1"/>
                </a:solidFill>
                <a:cs typeface="Calibri"/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19D74524-43C1-1B4F-AA49-25DD5E7CD0DE}"/>
                </a:ext>
              </a:extLst>
            </p:cNvPr>
            <p:cNvSpPr>
              <a:spLocks/>
            </p:cNvSpPr>
            <p:nvPr/>
          </p:nvSpPr>
          <p:spPr>
            <a:xfrm>
              <a:off x="81227" y="4278968"/>
              <a:ext cx="299930" cy="729130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45720" rIns="91440" bIns="45720" rtlCol="0" anchor="ctr"/>
            <a:lstStyle/>
            <a:p>
              <a:pPr algn="ctr"/>
              <a:r>
                <a:rPr lang="en-GB" sz="900">
                  <a:solidFill>
                    <a:schemeClr val="bg1"/>
                  </a:solidFill>
                </a:rPr>
                <a:t>Innovation</a:t>
              </a:r>
              <a:endParaRPr lang="en-GB" sz="900">
                <a:solidFill>
                  <a:schemeClr val="bg1"/>
                </a:solidFill>
                <a:cs typeface="Calibri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BDC36BD0-EAAB-D08A-A7B1-C5D460129C8F}"/>
                </a:ext>
              </a:extLst>
            </p:cNvPr>
            <p:cNvSpPr>
              <a:spLocks/>
            </p:cNvSpPr>
            <p:nvPr/>
          </p:nvSpPr>
          <p:spPr>
            <a:xfrm>
              <a:off x="75315" y="5102801"/>
              <a:ext cx="303536" cy="730920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91440" tIns="45720" rIns="91440" bIns="45720" rtlCol="0" anchor="ctr"/>
            <a:lstStyle/>
            <a:p>
              <a:pPr algn="ctr"/>
              <a:r>
                <a:rPr lang="en-GB" sz="900">
                  <a:solidFill>
                    <a:schemeClr val="bg1"/>
                  </a:solidFill>
                </a:rPr>
                <a:t>Sustainability</a:t>
              </a:r>
              <a:endParaRPr lang="en-GB" sz="900">
                <a:solidFill>
                  <a:schemeClr val="bg1"/>
                </a:solidFill>
                <a:cs typeface="Calibri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9D52AC27-1E84-EC52-DE15-ED59C1F68FB5}"/>
              </a:ext>
            </a:extLst>
          </p:cNvPr>
          <p:cNvSpPr txBox="1"/>
          <p:nvPr/>
        </p:nvSpPr>
        <p:spPr>
          <a:xfrm>
            <a:off x="3686789" y="6488846"/>
            <a:ext cx="38739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/>
              <a:t>Do the right things, in the right way, for the right reasons</a:t>
            </a:r>
          </a:p>
        </p:txBody>
      </p:sp>
    </p:spTree>
    <p:extLst>
      <p:ext uri="{BB962C8B-B14F-4D97-AF65-F5344CB8AC3E}">
        <p14:creationId xmlns:p14="http://schemas.microsoft.com/office/powerpoint/2010/main" val="39990922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516</Words>
  <Application>Microsoft Office PowerPoint</Application>
  <PresentationFormat>Widescreen</PresentationFormat>
  <Paragraphs>58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Gill Sans</vt:lpstr>
      <vt:lpstr>Office Theme</vt:lpstr>
      <vt:lpstr>think-cell Slide</vt:lpstr>
      <vt:lpstr>PowerPoint Presentation</vt:lpstr>
    </vt:vector>
  </TitlesOfParts>
  <Company>Northumbria Police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Marie Pollock 7013</dc:creator>
  <cp:lastModifiedBy>Nicola Walker 7139</cp:lastModifiedBy>
  <cp:revision>3</cp:revision>
  <dcterms:created xsi:type="dcterms:W3CDTF">2024-12-30T14:38:02Z</dcterms:created>
  <dcterms:modified xsi:type="dcterms:W3CDTF">2025-01-15T10:49:20Z</dcterms:modified>
</cp:coreProperties>
</file>